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82" r:id="rId2"/>
    <p:sldId id="293" r:id="rId3"/>
    <p:sldId id="283" r:id="rId4"/>
    <p:sldId id="291" r:id="rId5"/>
    <p:sldId id="299" r:id="rId6"/>
    <p:sldId id="300" r:id="rId7"/>
    <p:sldId id="301" r:id="rId8"/>
    <p:sldId id="302" r:id="rId9"/>
    <p:sldId id="303" r:id="rId10"/>
    <p:sldId id="305" r:id="rId11"/>
    <p:sldId id="304" r:id="rId12"/>
    <p:sldId id="306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07" r:id="rId21"/>
    <p:sldId id="284" r:id="rId22"/>
    <p:sldId id="315" r:id="rId23"/>
    <p:sldId id="324" r:id="rId24"/>
    <p:sldId id="316" r:id="rId25"/>
    <p:sldId id="317" r:id="rId26"/>
    <p:sldId id="318" r:id="rId27"/>
    <p:sldId id="319" r:id="rId28"/>
    <p:sldId id="321" r:id="rId29"/>
    <p:sldId id="322" r:id="rId30"/>
    <p:sldId id="325" r:id="rId31"/>
    <p:sldId id="323" r:id="rId32"/>
    <p:sldId id="326" r:id="rId33"/>
    <p:sldId id="29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5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6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4137-A44A-474D-801F-AC3CD6B99E3F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5518-0EC4-47B2-A2CE-8BA614E69A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55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9445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8370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7675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60391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11326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75284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51122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908743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51205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510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468450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7204749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9358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354061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98621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2598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389743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99364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22120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86510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9411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96249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68155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80164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423647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0715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34817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668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30526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02789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2368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F686C0-40A8-4CE1-A4D8-53AB91E1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6203011-306A-4234-B268-6AEFD776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72CE42A-4DED-4FE0-9A61-0B2F9B2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A2531D7-C7FA-4437-96BC-F2BD36F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A244A7-804A-4054-8068-7BA3DD1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CD1466-48A6-46CC-9C8E-9EBE50CD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581F551F-8CFD-4F52-9B34-82B8F4A5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EC0CD9-06E1-438F-A961-3CC8411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F0E6A3F-9F21-4FD2-B367-DC70447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DB52A9-9090-4C22-9897-B40A5BA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C6A815D-36D7-4CCC-AC94-928B742B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2B2305C-4D0C-4A67-B018-38DE881BE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C3EC6EE-565D-4121-AB7D-D7F2B50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060047-B162-4F83-A7DB-AC1C7A2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A4C859-FEE4-4A5A-959E-843ED45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25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52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9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1756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582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024101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41603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37529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6CC646-80BF-4360-ADAB-253714BA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C01D8E-CAA9-4349-978E-46D525A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E3C2E92-DB7E-4606-BFB1-2A335761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5FB685-49D6-4C8C-8624-1CF03A1F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FDFDC58-5A00-4DD8-98AF-9CD3ADEF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12DB3E-4E0E-443A-BFEE-BABC7439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A25DDDD-FA7C-4B4C-9A63-C524BD11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888E26E-400B-4EA0-9906-3928919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6CA02E-6217-4D6D-896F-69E636CE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40E6247-D744-49C2-8B7A-35D64FF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7B3FE72-B0F6-4A9D-A3D5-D2B006C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04CA2B4-EE84-43AF-8398-AF8D3CFF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92F6A84-B5C2-463D-9C3B-84F8DF2E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4A795C9-674F-4073-A1BD-3128324C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F82A2B4-BB4C-4780-8440-DD8ABABE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5CA9399-5921-45B3-898D-DCF048A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2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860F14-3832-45EA-A23D-D62DC452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738CCD-6863-42C4-A2F8-3527477F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46C9457-E0DD-43EC-94D0-F77EE53D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FFAEFC8-0D2B-48B3-A87B-F9E7ABF2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8F95760-C5A9-4016-92BA-045E7DF35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70E44CD-6F99-49D3-B79B-6780BFDC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B2466870-7D85-4BB5-9DA5-02928DCB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37BBE5D-2DE7-4220-8879-9A91C11F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08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D62D13-8492-4B5C-99C5-851E81A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50A5FD1-EA92-4CC4-85D1-DD9B7EF0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47747FE-21DE-4F78-A0BA-0A6B9D72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8DFD991-3C54-43F4-BF27-25882A1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1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FFBBD3-B4D2-4615-B883-F38DECCB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E4FCEA-0BFC-4479-BEBE-D2B21473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5169E2E-D0CE-4151-BDEC-56079587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17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BF3CC9-BBE6-4D14-9020-E6BFF8A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4D805F6-42F7-4917-B86F-089B1DB3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5696EE3-A310-4033-B5B5-88E3A6F49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B538018-F5D2-4152-8EEB-8DEA7231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9B23791-5F41-4FDD-A45F-6947A815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512A40B-47DD-493C-AB5C-7B4965A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5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7B9BB6-C87C-4D86-8CEC-F4F9C0D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DA72718-AA67-426D-AD4E-D56D21B55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029DEF3-8543-424D-A53C-9C71C70D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5911274-3251-4C68-834A-7E7F8BA7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8A50591-3437-4063-AC25-56FB0800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640F916-AE43-4F26-8468-051AB0F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3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9D6731B-5181-418A-B670-0918E45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784C23-66AD-4EA3-8654-2719CD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7CA25A-D201-40E0-A4F3-8F9DE1BBE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CB01-FD0F-4A36-B1FA-EB23A5197056}" type="datetimeFigureOut">
              <a:rPr lang="en-ID" smtClean="0"/>
              <a:t>17/09/2019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BF870B-9969-4D7E-A4F2-EFBA58252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A7A781-C81A-476C-8CE2-84E5FE4E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4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6" r:id="rId17"/>
    <p:sldLayoutId id="214748366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67" y="4795010"/>
            <a:ext cx="6798250" cy="1116465"/>
          </a:xfrm>
        </p:spPr>
        <p:txBody>
          <a:bodyPr anchor="ctr">
            <a:normAutofit/>
          </a:bodyPr>
          <a:lstStyle/>
          <a:p>
            <a:r>
              <a:rPr lang="en-US" sz="7200" dirty="0"/>
              <a:t>TUTORIAL R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PD 2019</a:t>
            </a:r>
          </a:p>
        </p:txBody>
      </p:sp>
      <p:pic>
        <p:nvPicPr>
          <p:cNvPr id="1026" name="Picture 2" descr="Hasil gambar untuk logo r programming">
            <a:extLst>
              <a:ext uri="{FF2B5EF4-FFF2-40B4-BE49-F238E27FC236}">
                <a16:creationId xmlns:a16="http://schemas.microsoft.com/office/drawing/2014/main" id="{35FCF12C-F69F-42BA-A816-159EF20A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74" y="1797978"/>
            <a:ext cx="2919957" cy="2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Load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dirty="0"/>
              <a:t>Load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untuk berbagai </a:t>
            </a:r>
            <a:r>
              <a:rPr lang="en-US" dirty="0" err="1"/>
              <a:t>macam</a:t>
            </a:r>
            <a:r>
              <a:rPr lang="en-US" dirty="0"/>
              <a:t> files </a:t>
            </a:r>
            <a:r>
              <a:rPr lang="en-US" dirty="0" err="1"/>
              <a:t>seperti</a:t>
            </a:r>
            <a:r>
              <a:rPr lang="en-US" dirty="0"/>
              <a:t> csv, txt, excel</a:t>
            </a:r>
          </a:p>
          <a:p>
            <a:r>
              <a:rPr lang="en-US" dirty="0" err="1"/>
              <a:t>Selain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dataset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tersedia</a:t>
            </a:r>
            <a:r>
              <a:rPr lang="en-US" dirty="0"/>
              <a:t> di library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71767" y="3390042"/>
            <a:ext cx="7128193" cy="2624563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2BAC2E07-DFEE-4CBF-B99B-201A4836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800" y="3708854"/>
            <a:ext cx="5572125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2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EKSPOLARASI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57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027417"/>
            <a:ext cx="5904001" cy="5163834"/>
          </a:xfrm>
        </p:spPr>
        <p:txBody>
          <a:bodyPr>
            <a:normAutofit/>
          </a:bodyPr>
          <a:lstStyle/>
          <a:p>
            <a:r>
              <a:rPr lang="en-US" sz="8000" b="1" dirty="0"/>
              <a:t>SUMMARIZE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Placeholder 8" descr="Running track with numbers">
            <a:extLst>
              <a:ext uri="{FF2B5EF4-FFF2-40B4-BE49-F238E27FC236}">
                <a16:creationId xmlns:a16="http://schemas.microsoft.com/office/drawing/2014/main" id="{0696A4C5-7918-4F00-8A44-96747CE8A92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6299200" y="432818"/>
            <a:ext cx="5472113" cy="5757614"/>
          </a:xfrm>
        </p:spPr>
      </p:pic>
    </p:spTree>
    <p:extLst>
      <p:ext uri="{BB962C8B-B14F-4D97-AF65-F5344CB8AC3E}">
        <p14:creationId xmlns:p14="http://schemas.microsoft.com/office/powerpoint/2010/main" val="2116562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Data </a:t>
            </a:r>
            <a:r>
              <a:rPr lang="id-ID" b="1" dirty="0" err="1"/>
              <a:t>Structure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struktur</a:t>
            </a:r>
            <a:r>
              <a:rPr lang="en-US" dirty="0"/>
              <a:t> data.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</a:t>
            </a:r>
            <a:r>
              <a:rPr lang="en-US" i="1" dirty="0"/>
              <a:t>str()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diperoleh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,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data </a:t>
            </a:r>
            <a:r>
              <a:rPr lang="en-US" dirty="0" err="1"/>
              <a:t>masing</a:t>
            </a:r>
            <a:r>
              <a:rPr lang="en-US" dirty="0"/>
              <a:t> </a:t>
            </a:r>
            <a:r>
              <a:rPr lang="en-US" dirty="0" err="1"/>
              <a:t>masing</a:t>
            </a:r>
            <a:r>
              <a:rPr lang="en-US" dirty="0"/>
              <a:t> variable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35146" y="3390042"/>
            <a:ext cx="9914241" cy="2624563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43CC63D7-273A-4474-A0FD-65F3B8E97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16" y="3792685"/>
            <a:ext cx="91821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95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d-ID" b="1" dirty="0"/>
              <a:t>Data </a:t>
            </a:r>
            <a:r>
              <a:rPr lang="id-ID" b="1" dirty="0" err="1"/>
              <a:t>Dimension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err="1"/>
              <a:t>Melihat</a:t>
            </a:r>
            <a:r>
              <a:rPr lang="en-US" dirty="0"/>
              <a:t> </a:t>
            </a:r>
            <a:r>
              <a:rPr lang="en-US" dirty="0" err="1"/>
              <a:t>dimensi</a:t>
            </a:r>
            <a:r>
              <a:rPr lang="en-US" dirty="0"/>
              <a:t> data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fungsi</a:t>
            </a:r>
            <a:r>
              <a:rPr lang="en-US" dirty="0"/>
              <a:t> dim(). </a:t>
            </a:r>
            <a:r>
              <a:rPr lang="en-US" dirty="0" err="1"/>
              <a:t>Hasilnya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baris</a:t>
            </a:r>
            <a:r>
              <a:rPr lang="en-US" dirty="0"/>
              <a:t> dan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set. </a:t>
            </a:r>
            <a:endParaRPr lang="id-ID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53501" y="3390042"/>
            <a:ext cx="3780889" cy="1654569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E25DCCA1-3460-4190-AA3B-BDC51774C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46" y="3698826"/>
            <a:ext cx="3063307" cy="100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55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Head &amp; Tail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1483419"/>
          </a:xfrm>
        </p:spPr>
        <p:txBody>
          <a:bodyPr anchor="ctr">
            <a:normAutofit/>
          </a:bodyPr>
          <a:lstStyle/>
          <a:p>
            <a:r>
              <a:rPr lang="en-US" sz="2400" dirty="0"/>
              <a:t>Head &amp; Tail </a:t>
            </a:r>
            <a:r>
              <a:rPr lang="en-US" sz="2400" dirty="0" err="1"/>
              <a:t>digunakan</a:t>
            </a:r>
            <a:r>
              <a:rPr lang="en-US" sz="2400" dirty="0"/>
              <a:t> untuk </a:t>
            </a:r>
            <a:r>
              <a:rPr lang="en-US" sz="2400" dirty="0" err="1"/>
              <a:t>melihat</a:t>
            </a:r>
            <a:r>
              <a:rPr lang="en-US" sz="2400" dirty="0"/>
              <a:t> 6 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dirty="0" err="1"/>
              <a:t>teratas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6 </a:t>
            </a:r>
            <a:r>
              <a:rPr lang="en-US" sz="2400" dirty="0" err="1"/>
              <a:t>baris</a:t>
            </a:r>
            <a:r>
              <a:rPr lang="en-US" sz="2400" dirty="0"/>
              <a:t> </a:t>
            </a:r>
            <a:r>
              <a:rPr lang="en-US" sz="2400" dirty="0" err="1"/>
              <a:t>terbawah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8287" y="2480251"/>
            <a:ext cx="8112032" cy="4115757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C135E7F2-B3D0-4AEF-8291-8CAD7D0B9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1906" y="2679104"/>
            <a:ext cx="73914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95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statistika</a:t>
            </a:r>
            <a:r>
              <a:rPr lang="en-US" sz="2400" dirty="0"/>
              <a:t> </a:t>
            </a:r>
            <a:r>
              <a:rPr lang="en-US" sz="2400" dirty="0" err="1"/>
              <a:t>deskriptif</a:t>
            </a:r>
            <a:r>
              <a:rPr lang="en-US" sz="2400" dirty="0"/>
              <a:t> untuk </a:t>
            </a:r>
            <a:r>
              <a:rPr lang="en-US" sz="2400" dirty="0" err="1"/>
              <a:t>mengetahui</a:t>
            </a:r>
            <a:r>
              <a:rPr lang="en-US" sz="2400" dirty="0"/>
              <a:t> </a:t>
            </a:r>
            <a:r>
              <a:rPr lang="en-US" sz="2400" dirty="0" err="1"/>
              <a:t>karakteristik</a:t>
            </a:r>
            <a:r>
              <a:rPr lang="en-US" sz="2400" dirty="0"/>
              <a:t> data. Pada R </a:t>
            </a:r>
            <a:r>
              <a:rPr lang="en-US" sz="2400" dirty="0" err="1"/>
              <a:t>digunakan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i="1" dirty="0"/>
              <a:t>summary()</a:t>
            </a:r>
            <a:endParaRPr lang="id-ID" sz="2400" i="1" dirty="0"/>
          </a:p>
          <a:p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tersebut</a:t>
            </a:r>
            <a:r>
              <a:rPr lang="en-US" sz="2400" dirty="0"/>
              <a:t>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ditampilkan</a:t>
            </a:r>
            <a:r>
              <a:rPr lang="en-US" sz="2400" dirty="0"/>
              <a:t> </a:t>
            </a:r>
            <a:r>
              <a:rPr lang="en-US" sz="2400" dirty="0" err="1"/>
              <a:t>hasil</a:t>
            </a:r>
            <a:r>
              <a:rPr lang="en-US" sz="2400" dirty="0"/>
              <a:t> </a:t>
            </a:r>
            <a:r>
              <a:rPr lang="en-US" sz="2400" dirty="0" err="1"/>
              <a:t>statistika</a:t>
            </a:r>
            <a:r>
              <a:rPr lang="en-US" sz="2400" dirty="0"/>
              <a:t> </a:t>
            </a:r>
            <a:r>
              <a:rPr lang="en-US" sz="2400" dirty="0" err="1"/>
              <a:t>deskriptif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data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Minimum, </a:t>
            </a:r>
            <a:r>
              <a:rPr lang="en-US" sz="2400" dirty="0" err="1"/>
              <a:t>Kuartil</a:t>
            </a:r>
            <a:r>
              <a:rPr lang="en-US" sz="2400" dirty="0"/>
              <a:t>, Mean, Median, dan Nilai </a:t>
            </a:r>
            <a:r>
              <a:rPr lang="en-US" sz="2400" dirty="0" err="1"/>
              <a:t>Maksimum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89546" y="3181130"/>
            <a:ext cx="9914076" cy="2541576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1C659553-648C-4ED9-A29A-A9DD34954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090" y="3429000"/>
            <a:ext cx="9496425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1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Class Distribution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Digunakan</a:t>
            </a:r>
            <a:r>
              <a:rPr lang="en-US" sz="2400" dirty="0"/>
              <a:t> untuk </a:t>
            </a:r>
            <a:r>
              <a:rPr lang="en-US" sz="2400" dirty="0" err="1"/>
              <a:t>melihat</a:t>
            </a:r>
            <a:r>
              <a:rPr lang="en-US" sz="2400" dirty="0"/>
              <a:t> </a:t>
            </a:r>
            <a:r>
              <a:rPr lang="en-US" sz="2400" dirty="0" err="1"/>
              <a:t>distribusi</a:t>
            </a:r>
            <a:r>
              <a:rPr lang="en-US" sz="2400" dirty="0"/>
              <a:t> </a:t>
            </a:r>
            <a:r>
              <a:rPr lang="en-US" sz="2400" dirty="0" err="1"/>
              <a:t>atau</a:t>
            </a:r>
            <a:r>
              <a:rPr lang="en-US" sz="2400" dirty="0"/>
              <a:t> </a:t>
            </a:r>
            <a:r>
              <a:rPr lang="en-US" sz="2400" dirty="0" err="1"/>
              <a:t>presentasi</a:t>
            </a:r>
            <a:r>
              <a:rPr lang="en-US" sz="2400" dirty="0"/>
              <a:t> tiap </a:t>
            </a:r>
            <a:r>
              <a:rPr lang="en-US" sz="2400" dirty="0" err="1"/>
              <a:t>sebuah</a:t>
            </a:r>
            <a:r>
              <a:rPr lang="en-US" sz="2400" dirty="0"/>
              <a:t> class/factor dalam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42508" y="3181130"/>
            <a:ext cx="7265756" cy="1873755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6890B92C-E343-41F1-83CB-B9518F6A9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736" y="3441027"/>
            <a:ext cx="6934200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20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Correlation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sz="2400" b="1" dirty="0" err="1"/>
              <a:t>Korelasi</a:t>
            </a:r>
            <a:r>
              <a:rPr lang="en-US" sz="2400" dirty="0"/>
              <a:t>, juga </a:t>
            </a:r>
            <a:r>
              <a:rPr lang="en-US" sz="2400" dirty="0" err="1"/>
              <a:t>disebut</a:t>
            </a:r>
            <a:r>
              <a:rPr lang="en-US" sz="2400" dirty="0"/>
              <a:t> </a:t>
            </a:r>
            <a:r>
              <a:rPr lang="en-US" sz="2400" dirty="0" err="1"/>
              <a:t>koefisien</a:t>
            </a:r>
            <a:r>
              <a:rPr lang="en-US" sz="2400" dirty="0"/>
              <a:t> </a:t>
            </a:r>
            <a:r>
              <a:rPr lang="en-US" sz="2400" dirty="0" err="1"/>
              <a:t>korelasi</a:t>
            </a:r>
            <a:r>
              <a:rPr lang="en-US" sz="2400" dirty="0"/>
              <a:t>, </a:t>
            </a:r>
            <a:r>
              <a:rPr lang="en-US" sz="2400" dirty="0" err="1"/>
              <a:t>adalah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yang menunjukkan </a:t>
            </a:r>
            <a:r>
              <a:rPr lang="en-US" sz="2400" dirty="0" err="1"/>
              <a:t>kekuatan</a:t>
            </a:r>
            <a:r>
              <a:rPr lang="en-US" sz="2400" dirty="0"/>
              <a:t> dan </a:t>
            </a:r>
            <a:r>
              <a:rPr lang="en-US" sz="2400" dirty="0" err="1"/>
              <a:t>arah</a:t>
            </a:r>
            <a:r>
              <a:rPr lang="en-US" sz="2400" dirty="0"/>
              <a:t> </a:t>
            </a:r>
            <a:r>
              <a:rPr lang="en-US" sz="2400" dirty="0" err="1"/>
              <a:t>hubungan</a:t>
            </a:r>
            <a:r>
              <a:rPr lang="en-US" sz="2400" dirty="0"/>
              <a:t> linier </a:t>
            </a:r>
            <a:r>
              <a:rPr lang="en-US" sz="2400" dirty="0" err="1"/>
              <a:t>antara</a:t>
            </a:r>
            <a:r>
              <a:rPr lang="en-US" sz="2400" dirty="0"/>
              <a:t> </a:t>
            </a:r>
            <a:r>
              <a:rPr lang="en-US" sz="2400" dirty="0" err="1"/>
              <a:t>dua</a:t>
            </a:r>
            <a:r>
              <a:rPr lang="en-US" sz="2400" dirty="0"/>
              <a:t> </a:t>
            </a:r>
            <a:r>
              <a:rPr lang="en-US" sz="2400" dirty="0" err="1"/>
              <a:t>variabel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42508" y="3181130"/>
            <a:ext cx="7952198" cy="2592946"/>
          </a:xfrm>
        </p:spPr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578322F6-FFDC-4D7B-9491-68B24B634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44" y="3310790"/>
            <a:ext cx="7400925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25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Standard Deviation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7163" y="996832"/>
            <a:ext cx="9040773" cy="2051466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Standar</a:t>
            </a:r>
            <a:r>
              <a:rPr lang="en-US" sz="2400" dirty="0"/>
              <a:t> </a:t>
            </a:r>
            <a:r>
              <a:rPr lang="en-US" sz="2400" dirty="0" err="1"/>
              <a:t>deviasi</a:t>
            </a:r>
            <a:r>
              <a:rPr lang="en-US" sz="2400" dirty="0"/>
              <a:t> </a:t>
            </a:r>
            <a:r>
              <a:rPr lang="en-US" sz="2400" dirty="0" err="1"/>
              <a:t>dari</a:t>
            </a:r>
            <a:r>
              <a:rPr lang="en-US" sz="2400" dirty="0"/>
              <a:t> data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dicari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i="1" dirty="0" err="1"/>
              <a:t>sapply</a:t>
            </a:r>
            <a:r>
              <a:rPr lang="en-US" sz="2400" i="1" dirty="0"/>
              <a:t>()</a:t>
            </a:r>
            <a:endParaRPr lang="id-ID" sz="2400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3200" y="3318553"/>
            <a:ext cx="6554912" cy="1037690"/>
          </a:xfrm>
        </p:spPr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43DF7D82-8080-4F65-AA29-CD49373CC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88" y="3456398"/>
            <a:ext cx="62293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1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PENGENALAN 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D4D7552C-2487-44D3-B47B-039B6E9A6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SLide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7965" y="1736333"/>
            <a:ext cx="4856036" cy="4454917"/>
          </a:xfrm>
        </p:spPr>
        <p:txBody>
          <a:bodyPr>
            <a:normAutofit/>
          </a:bodyPr>
          <a:lstStyle/>
          <a:p>
            <a:r>
              <a:rPr lang="en-US" sz="8000" b="1" dirty="0"/>
              <a:t>VISUALIZE DATA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4" name="Picture 6" descr="Hasil gambar untuk chart white">
            <a:extLst>
              <a:ext uri="{FF2B5EF4-FFF2-40B4-BE49-F238E27FC236}">
                <a16:creationId xmlns:a16="http://schemas.microsoft.com/office/drawing/2014/main" id="{F4E959FE-4BB5-4669-AB2B-7CA27639D58D}"/>
              </a:ext>
            </a:extLst>
          </p:cNvPr>
          <p:cNvPicPr>
            <a:picLocks noGrp="1" noChangeAspect="1" noChangeArrowheads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4" b="6767"/>
          <a:stretch/>
        </p:blipFill>
        <p:spPr bwMode="auto">
          <a:xfrm>
            <a:off x="6299200" y="432000"/>
            <a:ext cx="5472113" cy="575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578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Histogram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 fontScale="92500" lnSpcReduction="10000"/>
          </a:bodyPr>
          <a:lstStyle/>
          <a:p>
            <a:r>
              <a:rPr lang="en-US" i="0" dirty="0"/>
              <a:t>Histogram </a:t>
            </a:r>
            <a:r>
              <a:rPr lang="en-US" i="0" dirty="0" err="1"/>
              <a:t>digunakan</a:t>
            </a:r>
            <a:r>
              <a:rPr lang="en-US" i="0" dirty="0"/>
              <a:t> untuk </a:t>
            </a:r>
            <a:r>
              <a:rPr lang="en-US" i="0" dirty="0" err="1"/>
              <a:t>mengetahui</a:t>
            </a:r>
            <a:r>
              <a:rPr lang="en-US" i="0" dirty="0"/>
              <a:t> </a:t>
            </a:r>
            <a:r>
              <a:rPr lang="en-US" i="0" dirty="0" err="1"/>
              <a:t>distribusi</a:t>
            </a:r>
            <a:r>
              <a:rPr lang="en-US" i="0" dirty="0"/>
              <a:t> data</a:t>
            </a:r>
          </a:p>
          <a:p>
            <a:r>
              <a:rPr lang="en-US" i="0" dirty="0"/>
              <a:t>Histogram </a:t>
            </a:r>
            <a:r>
              <a:rPr lang="en-US" i="0" dirty="0" err="1"/>
              <a:t>dapat</a:t>
            </a:r>
            <a:r>
              <a:rPr lang="en-US" i="0" dirty="0"/>
              <a:t> </a:t>
            </a:r>
            <a:r>
              <a:rPr lang="en-US" i="0" dirty="0" err="1"/>
              <a:t>dibuat</a:t>
            </a:r>
            <a:r>
              <a:rPr lang="en-US" i="0" dirty="0"/>
              <a:t> </a:t>
            </a:r>
            <a:r>
              <a:rPr lang="en-US" i="0" dirty="0" err="1"/>
              <a:t>dengan</a:t>
            </a:r>
            <a:r>
              <a:rPr lang="en-US" i="0" dirty="0"/>
              <a:t> </a:t>
            </a:r>
            <a:r>
              <a:rPr lang="en-US" i="0" dirty="0" err="1"/>
              <a:t>menggunakan</a:t>
            </a:r>
            <a:r>
              <a:rPr lang="en-US" i="0" dirty="0"/>
              <a:t> </a:t>
            </a:r>
            <a:r>
              <a:rPr lang="en-US" i="0" dirty="0" err="1"/>
              <a:t>fungsi</a:t>
            </a:r>
            <a:r>
              <a:rPr lang="en-US" i="0" dirty="0"/>
              <a:t>  </a:t>
            </a:r>
            <a:r>
              <a:rPr lang="en-US" b="1" i="0" dirty="0"/>
              <a:t>hist()</a:t>
            </a:r>
            <a:endParaRPr lang="en-US" i="0" dirty="0"/>
          </a:p>
          <a:p>
            <a:endParaRPr lang="en-US" i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800" y="2322108"/>
            <a:ext cx="4500000" cy="49692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823D3654-668E-4B72-B1BF-B8E536DE48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" t="1184" r="-828" b="-1184"/>
          <a:stretch/>
        </p:blipFill>
        <p:spPr>
          <a:xfrm>
            <a:off x="599222" y="3018133"/>
            <a:ext cx="4199984" cy="3520778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D1880C1D-5EA3-4921-99C5-D71F9DAE3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264" y="2446743"/>
            <a:ext cx="3028950" cy="247650"/>
          </a:xfrm>
          <a:prstGeom prst="rect">
            <a:avLst/>
          </a:prstGeom>
        </p:spPr>
      </p:pic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5399039" y="2135977"/>
            <a:ext cx="6043698" cy="997642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pic>
        <p:nvPicPr>
          <p:cNvPr id="19" name="Gambar 18">
            <a:extLst>
              <a:ext uri="{FF2B5EF4-FFF2-40B4-BE49-F238E27FC236}">
                <a16:creationId xmlns:a16="http://schemas.microsoft.com/office/drawing/2014/main" id="{7FF57CCF-ED4E-476E-A841-C470EE733C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020"/>
          <a:stretch/>
        </p:blipFill>
        <p:spPr>
          <a:xfrm>
            <a:off x="5473930" y="2322108"/>
            <a:ext cx="5848191" cy="630917"/>
          </a:xfrm>
          <a:prstGeom prst="rect">
            <a:avLst/>
          </a:prstGeom>
        </p:spPr>
      </p:pic>
      <p:pic>
        <p:nvPicPr>
          <p:cNvPr id="20" name="Gambar 19">
            <a:extLst>
              <a:ext uri="{FF2B5EF4-FFF2-40B4-BE49-F238E27FC236}">
                <a16:creationId xmlns:a16="http://schemas.microsoft.com/office/drawing/2014/main" id="{4D013909-168E-4E57-BED9-93071782F0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41" t="5023"/>
          <a:stretch/>
        </p:blipFill>
        <p:spPr>
          <a:xfrm>
            <a:off x="6509228" y="3252722"/>
            <a:ext cx="3777594" cy="3051601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Histogram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755120" y="2024008"/>
            <a:ext cx="5090876" cy="2126751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pic>
        <p:nvPicPr>
          <p:cNvPr id="11" name="Gambar 10">
            <a:extLst>
              <a:ext uri="{FF2B5EF4-FFF2-40B4-BE49-F238E27FC236}">
                <a16:creationId xmlns:a16="http://schemas.microsoft.com/office/drawing/2014/main" id="{8E327F0B-2033-424E-A635-CFA03866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210" y="1129666"/>
            <a:ext cx="5699710" cy="4777974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8E621F6D-D8DC-465C-A3AB-09B350F95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346" y="2322387"/>
            <a:ext cx="4902969" cy="1568950"/>
          </a:xfrm>
          <a:prstGeom prst="rect">
            <a:avLst/>
          </a:prstGeom>
        </p:spPr>
      </p:pic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BCD0A83-9A22-4914-926C-D8A8812183A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22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86901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ambar 3">
            <a:extLst>
              <a:ext uri="{FF2B5EF4-FFF2-40B4-BE49-F238E27FC236}">
                <a16:creationId xmlns:a16="http://schemas.microsoft.com/office/drawing/2014/main" id="{60C2D98F-089A-411C-B25B-62E5A878C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17" t="7177" r="11447" b="15517"/>
          <a:stretch/>
        </p:blipFill>
        <p:spPr>
          <a:xfrm>
            <a:off x="2426827" y="2315099"/>
            <a:ext cx="5947765" cy="40412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Pie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/>
          </a:bodyPr>
          <a:lstStyle/>
          <a:p>
            <a:r>
              <a:rPr lang="en-US" i="0" dirty="0"/>
              <a:t>Pie Chart </a:t>
            </a:r>
            <a:r>
              <a:rPr lang="en-US" i="0" dirty="0" err="1"/>
              <a:t>digunakan</a:t>
            </a:r>
            <a:r>
              <a:rPr lang="en-US" i="0" dirty="0"/>
              <a:t> untuk </a:t>
            </a:r>
            <a:r>
              <a:rPr lang="en-US" i="0" dirty="0" err="1"/>
              <a:t>mengetahui</a:t>
            </a:r>
            <a:r>
              <a:rPr lang="en-US" i="0" dirty="0"/>
              <a:t> </a:t>
            </a:r>
            <a:r>
              <a:rPr lang="en-US" i="0" dirty="0" err="1"/>
              <a:t>presentasi</a:t>
            </a:r>
            <a:r>
              <a:rPr lang="en-US" i="0" dirty="0"/>
              <a:t> tiap class dalam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0710" y="2348809"/>
            <a:ext cx="4500000" cy="496920"/>
          </a:xfrm>
        </p:spPr>
        <p:txBody>
          <a:bodyPr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23</a:t>
            </a:fld>
            <a:endParaRPr lang="en-US" sz="1200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DE24804A-7277-4050-87A1-980F315ED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909" y="2459156"/>
            <a:ext cx="317182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20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Density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/>
          </a:bodyPr>
          <a:lstStyle/>
          <a:p>
            <a:r>
              <a:rPr lang="en-US" i="0" dirty="0"/>
              <a:t>Density plot </a:t>
            </a:r>
            <a:r>
              <a:rPr lang="en-US" i="0" dirty="0" err="1"/>
              <a:t>memiliki</a:t>
            </a:r>
            <a:r>
              <a:rPr lang="en-US" i="0" dirty="0"/>
              <a:t> </a:t>
            </a:r>
            <a:r>
              <a:rPr lang="en-US" i="0" dirty="0" err="1"/>
              <a:t>fungsi</a:t>
            </a:r>
            <a:r>
              <a:rPr lang="en-US" i="0" dirty="0"/>
              <a:t> yang </a:t>
            </a:r>
            <a:r>
              <a:rPr lang="en-US" i="0" dirty="0" err="1"/>
              <a:t>sama</a:t>
            </a:r>
            <a:r>
              <a:rPr lang="en-US" i="0" dirty="0"/>
              <a:t> </a:t>
            </a:r>
            <a:r>
              <a:rPr lang="en-US" i="0" dirty="0" err="1"/>
              <a:t>seperti</a:t>
            </a:r>
            <a:r>
              <a:rPr lang="en-US" i="0" dirty="0"/>
              <a:t> histogram </a:t>
            </a:r>
            <a:r>
              <a:rPr lang="en-US" i="0" dirty="0" err="1"/>
              <a:t>hanya</a:t>
            </a:r>
            <a:r>
              <a:rPr lang="en-US" i="0" dirty="0"/>
              <a:t> </a:t>
            </a:r>
            <a:r>
              <a:rPr lang="en-US" i="0" dirty="0" err="1"/>
              <a:t>saja</a:t>
            </a:r>
            <a:r>
              <a:rPr lang="en-US" i="0" dirty="0"/>
              <a:t> </a:t>
            </a:r>
            <a:r>
              <a:rPr lang="en-US" i="0" dirty="0" err="1"/>
              <a:t>berbentuk</a:t>
            </a:r>
            <a:r>
              <a:rPr lang="en-US" i="0" dirty="0"/>
              <a:t> </a:t>
            </a:r>
            <a:r>
              <a:rPr lang="en-US" i="0" dirty="0" err="1"/>
              <a:t>grafik</a:t>
            </a:r>
            <a:r>
              <a:rPr lang="en-US" i="0" dirty="0"/>
              <a:t> </a:t>
            </a:r>
            <a:r>
              <a:rPr lang="en-US" i="0" dirty="0" err="1"/>
              <a:t>garis</a:t>
            </a:r>
            <a:endParaRPr lang="en-US" i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800" y="2322108"/>
            <a:ext cx="4500000" cy="496920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5399039" y="2135976"/>
            <a:ext cx="6043698" cy="1202077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24</a:t>
            </a:fld>
            <a:endParaRPr lang="en-US" sz="1200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CAE59FD8-25A4-49AE-8D07-525ED3361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18" y="2953025"/>
            <a:ext cx="4199982" cy="3520777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76970AA0-CC92-48FE-9B55-E973D4AC5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63" y="2446743"/>
            <a:ext cx="4019550" cy="24765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69988AC9-5642-49D6-BF9B-F48219705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61" y="3413912"/>
            <a:ext cx="3625412" cy="3039124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8B1E2022-C9C2-4357-B6EB-8816591F7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9136" y="2228850"/>
            <a:ext cx="5699695" cy="97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4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Density ++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999" y="1003068"/>
            <a:ext cx="5305707" cy="141135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5849483" y="1003068"/>
            <a:ext cx="5798741" cy="1411359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25</a:t>
            </a:fld>
            <a:endParaRPr lang="en-US" sz="1200" dirty="0"/>
          </a:p>
        </p:txBody>
      </p:sp>
      <p:pic>
        <p:nvPicPr>
          <p:cNvPr id="13" name="Gambar 12">
            <a:extLst>
              <a:ext uri="{FF2B5EF4-FFF2-40B4-BE49-F238E27FC236}">
                <a16:creationId xmlns:a16="http://schemas.microsoft.com/office/drawing/2014/main" id="{C3EA3A98-4BEC-4A53-99E8-8460DF67D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02" y="2925667"/>
            <a:ext cx="4310289" cy="3613245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75C8B093-7C3C-456E-97F6-FA257A0B7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76" y="1095942"/>
            <a:ext cx="5110469" cy="1202077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46558139-1AEE-4711-A78D-BD09C7478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980" y="2925667"/>
            <a:ext cx="4339689" cy="3637891"/>
          </a:xfrm>
          <a:prstGeom prst="rect">
            <a:avLst/>
          </a:prstGeom>
        </p:spPr>
      </p:pic>
      <p:pic>
        <p:nvPicPr>
          <p:cNvPr id="16" name="Gambar 15">
            <a:extLst>
              <a:ext uri="{FF2B5EF4-FFF2-40B4-BE49-F238E27FC236}">
                <a16:creationId xmlns:a16="http://schemas.microsoft.com/office/drawing/2014/main" id="{F0D06279-4F68-4770-884E-2F9552094E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459" y="1229506"/>
            <a:ext cx="5498323" cy="80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787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41F46EF2-A662-4B2C-B9C9-51DDE61CB6E8}"/>
              </a:ext>
            </a:extLst>
          </p:cNvPr>
          <p:cNvSpPr txBox="1">
            <a:spLocks/>
          </p:cNvSpPr>
          <p:nvPr/>
        </p:nvSpPr>
        <p:spPr>
          <a:xfrm>
            <a:off x="7756990" y="1669215"/>
            <a:ext cx="3930932" cy="144385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Box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/>
          </a:bodyPr>
          <a:lstStyle/>
          <a:p>
            <a:r>
              <a:rPr lang="en-US" i="0" dirty="0" err="1"/>
              <a:t>Dengan</a:t>
            </a:r>
            <a:r>
              <a:rPr lang="en-US" i="0" dirty="0"/>
              <a:t> boxplot </a:t>
            </a:r>
            <a:r>
              <a:rPr lang="en-US" i="0" dirty="0" err="1"/>
              <a:t>dapat</a:t>
            </a:r>
            <a:r>
              <a:rPr lang="en-US" i="0" dirty="0"/>
              <a:t> </a:t>
            </a:r>
            <a:r>
              <a:rPr lang="en-US" i="0" dirty="0" err="1"/>
              <a:t>diketahui</a:t>
            </a:r>
            <a:r>
              <a:rPr lang="en-US" i="0" dirty="0"/>
              <a:t> </a:t>
            </a:r>
            <a:r>
              <a:rPr lang="en-US" i="0" dirty="0" err="1"/>
              <a:t>apabila</a:t>
            </a:r>
            <a:r>
              <a:rPr lang="en-US" i="0" dirty="0"/>
              <a:t> ada outlier pada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800" y="2322108"/>
            <a:ext cx="3250090" cy="4724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4163314" y="1669215"/>
            <a:ext cx="3365713" cy="1443855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26</a:t>
            </a:fld>
            <a:endParaRPr lang="en-US" sz="1200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D62BB784-B84D-4CF2-B192-D3C94BA22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77" y="3185137"/>
            <a:ext cx="3100813" cy="2599361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84835336-77AF-4C5A-9054-243C9CFF3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6" y="2437218"/>
            <a:ext cx="3034301" cy="243440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9973A890-7FDC-44F7-8223-C2A20E5D9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3217" y="3247699"/>
            <a:ext cx="3563691" cy="2987384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E2539FCC-8F4C-4FCF-9B51-F7BBF0817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9616" y="1782213"/>
            <a:ext cx="3117778" cy="1199145"/>
          </a:xfrm>
          <a:prstGeom prst="rect">
            <a:avLst/>
          </a:prstGeom>
        </p:spPr>
      </p:pic>
      <p:pic>
        <p:nvPicPr>
          <p:cNvPr id="11" name="Gambar 10">
            <a:extLst>
              <a:ext uri="{FF2B5EF4-FFF2-40B4-BE49-F238E27FC236}">
                <a16:creationId xmlns:a16="http://schemas.microsoft.com/office/drawing/2014/main" id="{DB3DDEC1-7474-4B6E-8B2F-0E26715E5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4699" y="1799056"/>
            <a:ext cx="3755514" cy="1184171"/>
          </a:xfrm>
          <a:prstGeom prst="rect">
            <a:avLst/>
          </a:prstGeom>
        </p:spPr>
      </p:pic>
      <p:pic>
        <p:nvPicPr>
          <p:cNvPr id="12" name="Gambar 11">
            <a:extLst>
              <a:ext uri="{FF2B5EF4-FFF2-40B4-BE49-F238E27FC236}">
                <a16:creationId xmlns:a16="http://schemas.microsoft.com/office/drawing/2014/main" id="{7B1ABC71-A4C6-4720-9A77-E7161402B6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89235" y="3185137"/>
            <a:ext cx="3798688" cy="318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5757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Bar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/>
          </a:bodyPr>
          <a:lstStyle/>
          <a:p>
            <a:r>
              <a:rPr lang="en-US" sz="2400" i="0" dirty="0"/>
              <a:t>Bar plot </a:t>
            </a:r>
            <a:r>
              <a:rPr lang="en-US" sz="2400" i="0" dirty="0" err="1"/>
              <a:t>digunakan</a:t>
            </a:r>
            <a:r>
              <a:rPr lang="en-US" sz="2400" i="0" dirty="0"/>
              <a:t> untuk </a:t>
            </a:r>
            <a:r>
              <a:rPr lang="en-US" sz="2400" i="0" dirty="0" err="1"/>
              <a:t>memvisualisasikan</a:t>
            </a:r>
            <a:r>
              <a:rPr lang="en-US" sz="2400" i="0" dirty="0"/>
              <a:t> variable </a:t>
            </a:r>
            <a:r>
              <a:rPr lang="en-US" sz="2400" i="0" dirty="0" err="1"/>
              <a:t>kategorical</a:t>
            </a:r>
            <a:r>
              <a:rPr lang="en-US" sz="2400" i="0" dirty="0"/>
              <a:t>.</a:t>
            </a:r>
          </a:p>
          <a:p>
            <a:r>
              <a:rPr lang="en-US" sz="2400" i="0" dirty="0"/>
              <a:t>Untuk </a:t>
            </a:r>
            <a:r>
              <a:rPr lang="en-US" sz="2400" i="0" dirty="0" err="1"/>
              <a:t>mengetahui</a:t>
            </a:r>
            <a:r>
              <a:rPr lang="en-US" sz="2400" i="0" dirty="0"/>
              <a:t> </a:t>
            </a:r>
            <a:r>
              <a:rPr lang="en-US" sz="2400" i="0" dirty="0" err="1"/>
              <a:t>jumlah</a:t>
            </a:r>
            <a:r>
              <a:rPr lang="en-US" sz="2400" i="0" dirty="0"/>
              <a:t> pada </a:t>
            </a:r>
            <a:r>
              <a:rPr lang="en-US" sz="2400" i="0" dirty="0" err="1"/>
              <a:t>setiap</a:t>
            </a:r>
            <a:r>
              <a:rPr lang="en-US" sz="2400" i="0" dirty="0"/>
              <a:t> </a:t>
            </a:r>
            <a:r>
              <a:rPr lang="en-US" sz="2400" i="0" dirty="0" err="1"/>
              <a:t>kategori</a:t>
            </a:r>
            <a:endParaRPr lang="en-US" sz="2400" i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0800" y="2322108"/>
            <a:ext cx="3250090" cy="472463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5229547" y="1931543"/>
            <a:ext cx="5239820" cy="1164686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27</a:t>
            </a:fld>
            <a:endParaRPr lang="en-US" sz="1200" dirty="0"/>
          </a:p>
        </p:txBody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F9A3E798-1430-4D6A-8DD0-2883B284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8" y="2401176"/>
            <a:ext cx="2955265" cy="262867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3EA6BEBC-2AFC-4ED2-A85A-14AE771D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01" y="3029149"/>
            <a:ext cx="3375937" cy="2829993"/>
          </a:xfrm>
          <a:prstGeom prst="rect">
            <a:avLst/>
          </a:prstGeom>
        </p:spPr>
      </p:pic>
      <p:pic>
        <p:nvPicPr>
          <p:cNvPr id="13" name="Gambar 12">
            <a:extLst>
              <a:ext uri="{FF2B5EF4-FFF2-40B4-BE49-F238E27FC236}">
                <a16:creationId xmlns:a16="http://schemas.microsoft.com/office/drawing/2014/main" id="{E935EFAD-5780-4BF4-9928-9773759D47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345" y="3098425"/>
            <a:ext cx="4324606" cy="3625247"/>
          </a:xfrm>
          <a:prstGeom prst="rect">
            <a:avLst/>
          </a:prstGeom>
        </p:spPr>
      </p:pic>
      <p:pic>
        <p:nvPicPr>
          <p:cNvPr id="14" name="Gambar 13">
            <a:extLst>
              <a:ext uri="{FF2B5EF4-FFF2-40B4-BE49-F238E27FC236}">
                <a16:creationId xmlns:a16="http://schemas.microsoft.com/office/drawing/2014/main" id="{C98C79C8-A130-47A5-8787-33D613A64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5736" y="2008485"/>
            <a:ext cx="4695825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8010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Scatter Plot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0" y="1008000"/>
            <a:ext cx="9198000" cy="923542"/>
          </a:xfrm>
        </p:spPr>
        <p:txBody>
          <a:bodyPr>
            <a:normAutofit fontScale="92500" lnSpcReduction="10000"/>
          </a:bodyPr>
          <a:lstStyle/>
          <a:p>
            <a:r>
              <a:rPr lang="en-US" sz="2400" i="0" dirty="0"/>
              <a:t>Scatter Plot </a:t>
            </a:r>
            <a:r>
              <a:rPr lang="en-US" sz="2400" i="0" dirty="0" err="1"/>
              <a:t>digunakan</a:t>
            </a:r>
            <a:r>
              <a:rPr lang="en-US" sz="2400" i="0" dirty="0"/>
              <a:t> untuk </a:t>
            </a:r>
            <a:r>
              <a:rPr lang="en-US" sz="2400" i="0" dirty="0" err="1"/>
              <a:t>menggambarkan</a:t>
            </a:r>
            <a:r>
              <a:rPr lang="en-US" sz="2400" i="0" dirty="0"/>
              <a:t> </a:t>
            </a:r>
            <a:r>
              <a:rPr lang="en-US" sz="2400" i="0" dirty="0" err="1"/>
              <a:t>hubungan</a:t>
            </a:r>
            <a:r>
              <a:rPr lang="en-US" sz="2400" i="0" dirty="0"/>
              <a:t> </a:t>
            </a:r>
            <a:r>
              <a:rPr lang="en-US" sz="2400" i="0" dirty="0" err="1"/>
              <a:t>dua</a:t>
            </a:r>
            <a:r>
              <a:rPr lang="en-US" sz="2400" i="0" dirty="0"/>
              <a:t> variable. </a:t>
            </a:r>
            <a:r>
              <a:rPr lang="en-US" sz="2400" i="0" dirty="0" err="1"/>
              <a:t>Hubungan</a:t>
            </a:r>
            <a:r>
              <a:rPr lang="en-US" sz="2400" i="0" dirty="0"/>
              <a:t> </a:t>
            </a:r>
            <a:r>
              <a:rPr lang="en-US" sz="2400" i="0" dirty="0" err="1"/>
              <a:t>tersebut</a:t>
            </a:r>
            <a:r>
              <a:rPr lang="en-US" sz="2400" i="0" dirty="0"/>
              <a:t> </a:t>
            </a:r>
            <a:r>
              <a:rPr lang="en-US" sz="2400" i="0" dirty="0" err="1"/>
              <a:t>digambarkan</a:t>
            </a:r>
            <a:r>
              <a:rPr lang="en-US" sz="2400" i="0" dirty="0"/>
              <a:t> </a:t>
            </a:r>
            <a:r>
              <a:rPr lang="en-US" sz="2400" i="0" dirty="0" err="1"/>
              <a:t>dengan</a:t>
            </a:r>
            <a:r>
              <a:rPr lang="en-US" sz="2400" i="0" dirty="0"/>
              <a:t> </a:t>
            </a:r>
            <a:r>
              <a:rPr lang="en-US" sz="2400" i="0" dirty="0" err="1"/>
              <a:t>titik</a:t>
            </a:r>
            <a:r>
              <a:rPr lang="en-US" sz="2400" i="0" dirty="0"/>
              <a:t> </a:t>
            </a:r>
            <a:r>
              <a:rPr lang="en-US" sz="2400" i="0" dirty="0" err="1"/>
              <a:t>titik</a:t>
            </a:r>
            <a:r>
              <a:rPr lang="en-US" sz="2400" i="0" dirty="0"/>
              <a:t> untuk </a:t>
            </a:r>
            <a:r>
              <a:rPr lang="en-US" sz="2400" i="0" dirty="0" err="1"/>
              <a:t>melihat</a:t>
            </a:r>
            <a:r>
              <a:rPr lang="en-US" sz="2400" i="0" dirty="0"/>
              <a:t> </a:t>
            </a:r>
            <a:r>
              <a:rPr lang="en-US" sz="2400" i="0" dirty="0" err="1"/>
              <a:t>persebaran</a:t>
            </a:r>
            <a:r>
              <a:rPr lang="en-US" sz="2400" i="0" dirty="0"/>
              <a:t> data.</a:t>
            </a:r>
          </a:p>
          <a:p>
            <a:endParaRPr lang="en-US" sz="2400" i="0" dirty="0"/>
          </a:p>
          <a:p>
            <a:endParaRPr lang="en-US" sz="2400" i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307" y="1931542"/>
            <a:ext cx="4615240" cy="923542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5496674" y="1676214"/>
            <a:ext cx="5980951" cy="1334113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28</a:t>
            </a:fld>
            <a:endParaRPr lang="en-US" sz="1200" dirty="0"/>
          </a:p>
        </p:txBody>
      </p:sp>
      <p:pic>
        <p:nvPicPr>
          <p:cNvPr id="4" name="Gambar 3">
            <a:extLst>
              <a:ext uri="{FF2B5EF4-FFF2-40B4-BE49-F238E27FC236}">
                <a16:creationId xmlns:a16="http://schemas.microsoft.com/office/drawing/2014/main" id="{770EE80D-8378-463E-8CE4-38FA906C6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38" y="3096229"/>
            <a:ext cx="3621220" cy="3035610"/>
          </a:xfrm>
          <a:prstGeom prst="rect">
            <a:avLst/>
          </a:prstGeom>
        </p:spPr>
      </p:pic>
      <p:pic>
        <p:nvPicPr>
          <p:cNvPr id="5" name="Gambar 4">
            <a:extLst>
              <a:ext uri="{FF2B5EF4-FFF2-40B4-BE49-F238E27FC236}">
                <a16:creationId xmlns:a16="http://schemas.microsoft.com/office/drawing/2014/main" id="{6B7340A3-F4D7-41A5-BE42-4CC2FD7468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75" y="2089249"/>
            <a:ext cx="4346857" cy="653952"/>
          </a:xfrm>
          <a:prstGeom prst="rect">
            <a:avLst/>
          </a:prstGeom>
        </p:spPr>
      </p:pic>
      <p:pic>
        <p:nvPicPr>
          <p:cNvPr id="9" name="Gambar 8">
            <a:extLst>
              <a:ext uri="{FF2B5EF4-FFF2-40B4-BE49-F238E27FC236}">
                <a16:creationId xmlns:a16="http://schemas.microsoft.com/office/drawing/2014/main" id="{F48B8533-A65D-4D55-AF59-B88C30D871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6003" y="3173170"/>
            <a:ext cx="4152801" cy="3481225"/>
          </a:xfrm>
          <a:prstGeom prst="rect">
            <a:avLst/>
          </a:prstGeom>
        </p:spPr>
      </p:pic>
      <p:pic>
        <p:nvPicPr>
          <p:cNvPr id="10" name="Gambar 9">
            <a:extLst>
              <a:ext uri="{FF2B5EF4-FFF2-40B4-BE49-F238E27FC236}">
                <a16:creationId xmlns:a16="http://schemas.microsoft.com/office/drawing/2014/main" id="{0E7611C9-9A8D-4D83-A3B3-D041B4F0E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851" y="1814505"/>
            <a:ext cx="5628207" cy="107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2688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Scatter Plot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7191910" y="2702103"/>
            <a:ext cx="3991189" cy="1315094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29</a:t>
            </a:fld>
            <a:endParaRPr lang="en-US" sz="1200" dirty="0"/>
          </a:p>
        </p:txBody>
      </p:sp>
      <p:pic>
        <p:nvPicPr>
          <p:cNvPr id="14" name="Gambar 13">
            <a:extLst>
              <a:ext uri="{FF2B5EF4-FFF2-40B4-BE49-F238E27FC236}">
                <a16:creationId xmlns:a16="http://schemas.microsoft.com/office/drawing/2014/main" id="{1E2CB5D3-D7D7-466E-9538-309411DA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53" y="1554291"/>
            <a:ext cx="5575787" cy="4674092"/>
          </a:xfrm>
          <a:prstGeom prst="rect">
            <a:avLst/>
          </a:prstGeom>
        </p:spPr>
      </p:pic>
      <p:pic>
        <p:nvPicPr>
          <p:cNvPr id="15" name="Gambar 14">
            <a:extLst>
              <a:ext uri="{FF2B5EF4-FFF2-40B4-BE49-F238E27FC236}">
                <a16:creationId xmlns:a16="http://schemas.microsoft.com/office/drawing/2014/main" id="{0623E636-157D-43B6-B37A-FEEC5B6536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2732" y="2867025"/>
            <a:ext cx="3904180" cy="10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43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668" y="450000"/>
            <a:ext cx="5184913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1398" y="2641935"/>
            <a:ext cx="8078402" cy="3550065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R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b="1" dirty="0"/>
              <a:t>bahasa </a:t>
            </a:r>
            <a:r>
              <a:rPr lang="en-US" b="1" dirty="0" err="1"/>
              <a:t>pemrograman</a:t>
            </a:r>
            <a:r>
              <a:rPr lang="en-US" dirty="0"/>
              <a:t> dan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untuk </a:t>
            </a:r>
            <a:r>
              <a:rPr lang="en-US" b="1" dirty="0"/>
              <a:t>analisis </a:t>
            </a:r>
            <a:r>
              <a:rPr lang="en-US" b="1" dirty="0" err="1"/>
              <a:t>statistika</a:t>
            </a:r>
            <a:r>
              <a:rPr lang="en-US" b="1" dirty="0"/>
              <a:t> dan </a:t>
            </a:r>
            <a:r>
              <a:rPr lang="en-US" b="1" dirty="0" err="1"/>
              <a:t>grafik</a:t>
            </a:r>
            <a:r>
              <a:rPr lang="en-US" dirty="0"/>
              <a:t>. R </a:t>
            </a:r>
            <a:r>
              <a:rPr lang="en-US" dirty="0" err="1"/>
              <a:t>dibuat</a:t>
            </a:r>
            <a:r>
              <a:rPr lang="en-US" dirty="0"/>
              <a:t> oleh Ross Ihaka dan Robert Gentleman di </a:t>
            </a:r>
            <a:r>
              <a:rPr lang="en-US" dirty="0" err="1"/>
              <a:t>Universitas</a:t>
            </a:r>
            <a:r>
              <a:rPr lang="en-US" dirty="0"/>
              <a:t> Auckland, </a:t>
            </a:r>
            <a:r>
              <a:rPr lang="en-US" dirty="0" err="1"/>
              <a:t>Selandia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, dan </a:t>
            </a:r>
            <a:r>
              <a:rPr lang="en-US" dirty="0" err="1"/>
              <a:t>kini</a:t>
            </a:r>
            <a:r>
              <a:rPr lang="en-US" dirty="0"/>
              <a:t> </a:t>
            </a:r>
            <a:r>
              <a:rPr lang="en-US" dirty="0" err="1"/>
              <a:t>dikembangkan</a:t>
            </a:r>
            <a:r>
              <a:rPr lang="en-US" dirty="0"/>
              <a:t> oleh R Development Core Team, di mana Chambers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anggotanya</a:t>
            </a:r>
            <a:r>
              <a:rPr lang="en-US" dirty="0"/>
              <a:t>. R </a:t>
            </a:r>
            <a:r>
              <a:rPr lang="en-US" dirty="0" err="1"/>
              <a:t>dinamakan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</a:t>
            </a:r>
            <a:r>
              <a:rPr lang="en-US" dirty="0" err="1"/>
              <a:t>nama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pembuatnya</a:t>
            </a:r>
            <a:r>
              <a:rPr lang="en-US" dirty="0"/>
              <a:t> (Robert Gentleman dan Ross Ihaka).</a:t>
            </a:r>
          </a:p>
        </p:txBody>
      </p:sp>
      <p:pic>
        <p:nvPicPr>
          <p:cNvPr id="10" name="Picture Placeholder 9" descr="Abstract architecture polygon">
            <a:extLst>
              <a:ext uri="{FF2B5EF4-FFF2-40B4-BE49-F238E27FC236}">
                <a16:creationId xmlns:a16="http://schemas.microsoft.com/office/drawing/2014/main" id="{38475F7B-316A-47DC-9CBB-B074A5B5994C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/>
          <a:stretch>
            <a:fillRect/>
          </a:stretch>
        </p:blipFill>
        <p:spPr>
          <a:xfrm>
            <a:off x="9980476" y="1085"/>
            <a:ext cx="2211524" cy="618983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Scatter Plot 3D 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7191911" y="2414428"/>
            <a:ext cx="4695290" cy="217812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30</a:t>
            </a:fld>
            <a:endParaRPr lang="en-US" sz="1200" dirty="0"/>
          </a:p>
        </p:txBody>
      </p:sp>
      <p:pic>
        <p:nvPicPr>
          <p:cNvPr id="3" name="Gambar 2">
            <a:extLst>
              <a:ext uri="{FF2B5EF4-FFF2-40B4-BE49-F238E27FC236}">
                <a16:creationId xmlns:a16="http://schemas.microsoft.com/office/drawing/2014/main" id="{3CE0814F-5281-4EAC-81C3-47ECE84AE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64" y="1300026"/>
            <a:ext cx="6184208" cy="4437256"/>
          </a:xfrm>
          <a:prstGeom prst="rect">
            <a:avLst/>
          </a:prstGeom>
        </p:spPr>
      </p:pic>
      <p:pic>
        <p:nvPicPr>
          <p:cNvPr id="4" name="Gambar 3">
            <a:extLst>
              <a:ext uri="{FF2B5EF4-FFF2-40B4-BE49-F238E27FC236}">
                <a16:creationId xmlns:a16="http://schemas.microsoft.com/office/drawing/2014/main" id="{20D2FBB9-6672-4EAF-951D-73FC83E76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407" y="2528054"/>
            <a:ext cx="446722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804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Cor Plot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6900593" y="2856216"/>
            <a:ext cx="4083337" cy="1119883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31</a:t>
            </a:fld>
            <a:endParaRPr lang="en-US" sz="1200" dirty="0"/>
          </a:p>
        </p:txBody>
      </p:sp>
      <p:pic>
        <p:nvPicPr>
          <p:cNvPr id="6" name="Gambar 5">
            <a:extLst>
              <a:ext uri="{FF2B5EF4-FFF2-40B4-BE49-F238E27FC236}">
                <a16:creationId xmlns:a16="http://schemas.microsoft.com/office/drawing/2014/main" id="{0AD40913-2DEE-400C-8A17-1E15D7196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571" y="1231957"/>
            <a:ext cx="5756519" cy="4825596"/>
          </a:xfrm>
          <a:prstGeom prst="rect">
            <a:avLst/>
          </a:prstGeom>
        </p:spPr>
      </p:pic>
      <p:pic>
        <p:nvPicPr>
          <p:cNvPr id="7" name="Gambar 6">
            <a:extLst>
              <a:ext uri="{FF2B5EF4-FFF2-40B4-BE49-F238E27FC236}">
                <a16:creationId xmlns:a16="http://schemas.microsoft.com/office/drawing/2014/main" id="{9E0D3D07-B80D-45A1-942A-1C131FEF1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432" y="3028950"/>
            <a:ext cx="36957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55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Heat Map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17E92E9B-13EE-471E-A273-6E4ED42D7A64}"/>
              </a:ext>
            </a:extLst>
          </p:cNvPr>
          <p:cNvSpPr txBox="1">
            <a:spLocks/>
          </p:cNvSpPr>
          <p:nvPr/>
        </p:nvSpPr>
        <p:spPr>
          <a:xfrm>
            <a:off x="7364268" y="2785233"/>
            <a:ext cx="4307175" cy="1303880"/>
          </a:xfrm>
          <a:prstGeom prst="rect">
            <a:avLst/>
          </a:prstGeom>
          <a:solidFill>
            <a:schemeClr val="tx1"/>
          </a:solidFill>
        </p:spPr>
        <p:txBody>
          <a:bodyPr vert="horz" lIns="180000" tIns="3600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 spc="-15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2BD2EF73-52A6-4EEF-AC0B-D779BADD1DD7}"/>
              </a:ext>
            </a:extLst>
          </p:cNvPr>
          <p:cNvSpPr txBox="1">
            <a:spLocks/>
          </p:cNvSpPr>
          <p:nvPr/>
        </p:nvSpPr>
        <p:spPr>
          <a:xfrm>
            <a:off x="8240731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19B51A1E-902D-48AF-9020-955120F399B6}" type="slidenum">
              <a:rPr lang="en-US" sz="1200" smtClean="0"/>
              <a:pPr algn="r"/>
              <a:t>32</a:t>
            </a:fld>
            <a:endParaRPr lang="en-US" sz="1200" dirty="0"/>
          </a:p>
        </p:txBody>
      </p:sp>
      <p:pic>
        <p:nvPicPr>
          <p:cNvPr id="5" name="Gambar 4">
            <a:extLst>
              <a:ext uri="{FF2B5EF4-FFF2-40B4-BE49-F238E27FC236}">
                <a16:creationId xmlns:a16="http://schemas.microsoft.com/office/drawing/2014/main" id="{8DAF9768-28B3-42A5-9374-4FBCF546E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51" y="1345914"/>
            <a:ext cx="6623842" cy="4486549"/>
          </a:xfrm>
          <a:prstGeom prst="rect">
            <a:avLst/>
          </a:prstGeom>
        </p:spPr>
      </p:pic>
      <p:pic>
        <p:nvPicPr>
          <p:cNvPr id="8" name="Gambar 7">
            <a:extLst>
              <a:ext uri="{FF2B5EF4-FFF2-40B4-BE49-F238E27FC236}">
                <a16:creationId xmlns:a16="http://schemas.microsoft.com/office/drawing/2014/main" id="{D869AD21-3443-47D5-A742-4B2E36A6E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804" y="2886983"/>
            <a:ext cx="4081888" cy="108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5797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Muhammad Wildan Maulidani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+62 838 3235 5442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maulidaniw@gmail.com</a:t>
            </a:r>
          </a:p>
        </p:txBody>
      </p:sp>
      <p:pic>
        <p:nvPicPr>
          <p:cNvPr id="13" name="Picture Placeholder 6" descr="Wood piece cut through the middle">
            <a:extLst>
              <a:ext uri="{FF2B5EF4-FFF2-40B4-BE49-F238E27FC236}">
                <a16:creationId xmlns:a16="http://schemas.microsoft.com/office/drawing/2014/main" id="{6D84ED5D-C8AF-45FF-96B8-CDAFF1A6CE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Object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 anchor="ctr">
            <a:normAutofit fontScale="70000" lnSpcReduction="20000"/>
          </a:bodyPr>
          <a:lstStyle/>
          <a:p>
            <a:r>
              <a:rPr lang="en-US" sz="3200" dirty="0"/>
              <a:t>Pada R </a:t>
            </a:r>
            <a:r>
              <a:rPr lang="en-US" sz="3200" dirty="0" err="1"/>
              <a:t>terdapat</a:t>
            </a:r>
            <a:r>
              <a:rPr lang="en-US" sz="3200" dirty="0"/>
              <a:t> </a:t>
            </a:r>
            <a:r>
              <a:rPr lang="en-US" sz="3200" dirty="0" err="1"/>
              <a:t>konsep</a:t>
            </a:r>
            <a:r>
              <a:rPr lang="en-US" sz="3200" dirty="0"/>
              <a:t> </a:t>
            </a:r>
            <a:r>
              <a:rPr lang="en-US" sz="3200" i="1" dirty="0"/>
              <a:t>object. </a:t>
            </a:r>
            <a:r>
              <a:rPr lang="id-ID" sz="3200" dirty="0"/>
              <a:t>Objek dapat </a:t>
            </a:r>
            <a:r>
              <a:rPr lang="en-US" sz="3200" dirty="0" err="1"/>
              <a:t>diartikan</a:t>
            </a:r>
            <a:r>
              <a:rPr lang="en-US" sz="3200" dirty="0"/>
              <a:t> </a:t>
            </a:r>
            <a:r>
              <a:rPr lang="en-US" sz="3200" dirty="0" err="1"/>
              <a:t>sebagi</a:t>
            </a:r>
            <a:r>
              <a:rPr lang="en-US" sz="3200" dirty="0"/>
              <a:t> </a:t>
            </a:r>
            <a:r>
              <a:rPr lang="id-ID" sz="3200" dirty="0"/>
              <a:t>penyimpanan dengan nama </a:t>
            </a:r>
            <a:r>
              <a:rPr lang="en-US" sz="3200" dirty="0" err="1"/>
              <a:t>tertentu</a:t>
            </a:r>
            <a:r>
              <a:rPr lang="id-ID" sz="3200" dirty="0"/>
              <a:t>. Segala sesuatu di R disimpan dalam suatu objek. Semua variabel, data, fungsi, dll. </a:t>
            </a:r>
            <a:r>
              <a:rPr lang="en-US" sz="3200" dirty="0"/>
              <a:t>d</a:t>
            </a:r>
            <a:r>
              <a:rPr lang="id-ID" sz="3200" dirty="0" err="1"/>
              <a:t>isimpan</a:t>
            </a:r>
            <a:r>
              <a:rPr lang="id-ID" sz="3200" dirty="0"/>
              <a:t> dalam memori komputer dalam bentuk objek </a:t>
            </a:r>
            <a:r>
              <a:rPr lang="en-US" sz="3200" dirty="0"/>
              <a:t>yang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 </a:t>
            </a:r>
            <a:r>
              <a:rPr lang="en-US" sz="3200" dirty="0" err="1"/>
              <a:t>masing</a:t>
            </a:r>
            <a:r>
              <a:rPr lang="en-US" sz="3200" dirty="0"/>
              <a:t> </a:t>
            </a:r>
            <a:r>
              <a:rPr lang="en-US" sz="3200" dirty="0" err="1"/>
              <a:t>masing</a:t>
            </a:r>
            <a:r>
              <a:rPr lang="id-ID" sz="3200" dirty="0"/>
              <a:t>.</a:t>
            </a:r>
            <a:endParaRPr lang="en-US" sz="3200" dirty="0"/>
          </a:p>
          <a:p>
            <a:r>
              <a:rPr lang="en-US" sz="3200" dirty="0"/>
              <a:t>Untuk </a:t>
            </a:r>
            <a:r>
              <a:rPr lang="en-US" sz="3200" dirty="0" err="1"/>
              <a:t>memasukkan</a:t>
            </a:r>
            <a:r>
              <a:rPr lang="en-US" sz="3200" dirty="0"/>
              <a:t>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pada object </a:t>
            </a:r>
            <a:r>
              <a:rPr lang="en-US" sz="3200" dirty="0" err="1"/>
              <a:t>gunakan</a:t>
            </a:r>
            <a:r>
              <a:rPr lang="en-US" sz="3200" dirty="0"/>
              <a:t> “&lt;-”</a:t>
            </a:r>
          </a:p>
          <a:p>
            <a:r>
              <a:rPr lang="en-US" sz="3200" dirty="0"/>
              <a:t>Untuk </a:t>
            </a:r>
            <a:r>
              <a:rPr lang="en-US" sz="3200" dirty="0" err="1"/>
              <a:t>mengetahui</a:t>
            </a:r>
            <a:r>
              <a:rPr lang="en-US" sz="3200" dirty="0"/>
              <a:t> </a:t>
            </a:r>
            <a:r>
              <a:rPr lang="en-US" sz="3200" dirty="0" err="1"/>
              <a:t>jumlah</a:t>
            </a:r>
            <a:r>
              <a:rPr lang="en-US" sz="3200" dirty="0"/>
              <a:t> object yang ada: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i="1" dirty="0"/>
              <a:t> &gt; ls()</a:t>
            </a:r>
          </a:p>
          <a:p>
            <a:r>
              <a:rPr lang="en-US" sz="3200" dirty="0"/>
              <a:t>Untuk </a:t>
            </a:r>
            <a:r>
              <a:rPr lang="en-US" sz="3200" dirty="0" err="1"/>
              <a:t>menghapus</a:t>
            </a:r>
            <a:r>
              <a:rPr lang="en-US" sz="3200" dirty="0"/>
              <a:t> object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i="1" dirty="0"/>
              <a:t>&gt; rm(object)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Gambar 6">
            <a:extLst>
              <a:ext uri="{FF2B5EF4-FFF2-40B4-BE49-F238E27FC236}">
                <a16:creationId xmlns:a16="http://schemas.microsoft.com/office/drawing/2014/main" id="{594447A5-4C83-4FE2-A527-44A6D9C62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369" y="1805582"/>
            <a:ext cx="2889128" cy="280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Vector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Vector </a:t>
            </a:r>
            <a:r>
              <a:rPr lang="en-US" sz="3200" dirty="0" err="1"/>
              <a:t>merupakan</a:t>
            </a:r>
            <a:r>
              <a:rPr lang="en-US" sz="3200" dirty="0"/>
              <a:t> salah </a:t>
            </a:r>
            <a:r>
              <a:rPr lang="en-US" sz="3200" dirty="0" err="1"/>
              <a:t>satu</a:t>
            </a:r>
            <a:r>
              <a:rPr lang="en-US" sz="3200" dirty="0"/>
              <a:t> </a:t>
            </a:r>
            <a:r>
              <a:rPr lang="en-US" sz="3200" dirty="0" err="1"/>
              <a:t>struktur</a:t>
            </a:r>
            <a:r>
              <a:rPr lang="en-US" sz="3200" dirty="0"/>
              <a:t> data. </a:t>
            </a:r>
            <a:r>
              <a:rPr lang="en-US" sz="3200" dirty="0" err="1"/>
              <a:t>Struktur</a:t>
            </a:r>
            <a:r>
              <a:rPr lang="en-US" sz="3200" dirty="0"/>
              <a:t> data vector </a:t>
            </a:r>
            <a:r>
              <a:rPr lang="en-US" sz="3200" dirty="0" err="1"/>
              <a:t>berbentuk</a:t>
            </a:r>
            <a:r>
              <a:rPr lang="en-US" sz="3200" dirty="0"/>
              <a:t> list. Vector </a:t>
            </a:r>
            <a:r>
              <a:rPr lang="en-US" sz="3200" dirty="0" err="1"/>
              <a:t>menyimpan</a:t>
            </a:r>
            <a:r>
              <a:rPr lang="en-US" sz="3200" dirty="0"/>
              <a:t> </a:t>
            </a:r>
            <a:r>
              <a:rPr lang="en-US" sz="3200" dirty="0" err="1"/>
              <a:t>sekumpulan</a:t>
            </a:r>
            <a:r>
              <a:rPr lang="en-US" sz="3200" dirty="0"/>
              <a:t> </a:t>
            </a:r>
            <a:r>
              <a:rPr lang="en-US" sz="3200" dirty="0" err="1"/>
              <a:t>elemen</a:t>
            </a:r>
            <a:r>
              <a:rPr lang="en-US" sz="3200" dirty="0"/>
              <a:t>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data yang </a:t>
            </a:r>
            <a:r>
              <a:rPr lang="en-US" sz="3200" dirty="0" err="1"/>
              <a:t>sama</a:t>
            </a:r>
            <a:r>
              <a:rPr lang="en-US" sz="3200" dirty="0"/>
              <a:t>. </a:t>
            </a:r>
            <a:r>
              <a:rPr lang="id-ID" sz="3200" dirty="0"/>
              <a:t>Panjang objek adalah jumlah elemen di dalamnya</a:t>
            </a:r>
            <a:r>
              <a:rPr lang="en-US" sz="3200" dirty="0"/>
              <a:t>. Untuk </a:t>
            </a:r>
            <a:r>
              <a:rPr lang="en-US" sz="3200" dirty="0" err="1"/>
              <a:t>mengetahui</a:t>
            </a:r>
            <a:r>
              <a:rPr lang="en-US" sz="3200" dirty="0"/>
              <a:t> </a:t>
            </a:r>
            <a:r>
              <a:rPr lang="en-US" sz="3200" dirty="0" err="1"/>
              <a:t>panjang</a:t>
            </a:r>
            <a:r>
              <a:rPr lang="en-US" sz="3200" dirty="0"/>
              <a:t> vector </a:t>
            </a:r>
            <a:r>
              <a:rPr lang="en-US" sz="3200" dirty="0" err="1"/>
              <a:t>digunakan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> </a:t>
            </a:r>
            <a:r>
              <a:rPr lang="en-US" sz="3200" i="1" dirty="0"/>
              <a:t>length()</a:t>
            </a:r>
          </a:p>
          <a:p>
            <a:r>
              <a:rPr lang="en-US" sz="3200" dirty="0"/>
              <a:t>Untuk </a:t>
            </a:r>
            <a:r>
              <a:rPr lang="en-US" sz="3200" dirty="0" err="1"/>
              <a:t>melihat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vector pada index </a:t>
            </a:r>
            <a:r>
              <a:rPr lang="en-US" sz="3200" dirty="0" err="1"/>
              <a:t>tertentu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syntax</a:t>
            </a:r>
          </a:p>
          <a:p>
            <a:pPr marL="0" indent="0">
              <a:buNone/>
            </a:pPr>
            <a:r>
              <a:rPr lang="en-US" sz="3200" dirty="0"/>
              <a:t>	</a:t>
            </a:r>
            <a:r>
              <a:rPr lang="en-US" sz="3200" i="1" dirty="0"/>
              <a:t>x[index]</a:t>
            </a:r>
            <a:endParaRPr lang="en-US" sz="3200" dirty="0"/>
          </a:p>
          <a:p>
            <a:r>
              <a:rPr lang="en-US" sz="3200" dirty="0"/>
              <a:t>Index </a:t>
            </a:r>
            <a:r>
              <a:rPr lang="en-US" sz="3200" dirty="0" err="1"/>
              <a:t>dimulai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1 </a:t>
            </a:r>
            <a:r>
              <a:rPr lang="en-US" sz="3200" dirty="0" err="1"/>
              <a:t>bukan</a:t>
            </a:r>
            <a:r>
              <a:rPr lang="en-US" sz="3200" dirty="0"/>
              <a:t> 0</a:t>
            </a:r>
          </a:p>
          <a:p>
            <a:r>
              <a:rPr lang="en-US" sz="3200" dirty="0"/>
              <a:t>Untuk </a:t>
            </a:r>
            <a:r>
              <a:rPr lang="en-US" sz="3200" dirty="0" err="1"/>
              <a:t>membuat</a:t>
            </a:r>
            <a:r>
              <a:rPr lang="en-US" sz="3200" dirty="0"/>
              <a:t> vector </a:t>
            </a:r>
            <a:r>
              <a:rPr lang="en-US" sz="3200" dirty="0" err="1"/>
              <a:t>kosong</a:t>
            </a:r>
            <a:r>
              <a:rPr lang="en-US" sz="3200" dirty="0"/>
              <a:t>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fungsi</a:t>
            </a:r>
            <a:r>
              <a:rPr lang="en-US" sz="3200" dirty="0"/>
              <a:t> </a:t>
            </a:r>
            <a:r>
              <a:rPr lang="en-US" sz="3200" i="1" dirty="0"/>
              <a:t>vector()</a:t>
            </a:r>
          </a:p>
          <a:p>
            <a:pPr marL="0" indent="0">
              <a:buNone/>
            </a:pPr>
            <a:r>
              <a:rPr lang="en-US" sz="3200" i="1" dirty="0"/>
              <a:t>	x &lt;- vector()</a:t>
            </a:r>
          </a:p>
          <a:p>
            <a:pPr marL="0" indent="0">
              <a:buNone/>
            </a:pPr>
            <a:r>
              <a:rPr lang="en-US" sz="3200" i="1" dirty="0"/>
              <a:t>	x[1] &lt;- 37</a:t>
            </a:r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5756E94-0073-49FC-A5C5-EE236FA761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89"/>
          <a:stretch/>
        </p:blipFill>
        <p:spPr>
          <a:xfrm>
            <a:off x="7624520" y="2391162"/>
            <a:ext cx="3608872" cy="183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64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List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 anchor="ctr">
            <a:normAutofit/>
          </a:bodyPr>
          <a:lstStyle/>
          <a:p>
            <a:r>
              <a:rPr lang="en-US" sz="3200" dirty="0"/>
              <a:t>List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sekumpulan</a:t>
            </a:r>
            <a:r>
              <a:rPr lang="en-US" sz="3200" dirty="0"/>
              <a:t> </a:t>
            </a:r>
            <a:r>
              <a:rPr lang="en-US" sz="3200" dirty="0" err="1"/>
              <a:t>komponen</a:t>
            </a:r>
            <a:r>
              <a:rPr lang="en-US" sz="3200" dirty="0"/>
              <a:t> object yang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terdiri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beberapa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data. </a:t>
            </a:r>
            <a:r>
              <a:rPr lang="en-US" sz="3200" dirty="0" err="1"/>
              <a:t>Komponen</a:t>
            </a:r>
            <a:r>
              <a:rPr lang="en-US" sz="3200" dirty="0"/>
              <a:t> pada list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diberi</a:t>
            </a:r>
            <a:r>
              <a:rPr lang="en-US" sz="3200" dirty="0"/>
              <a:t> </a:t>
            </a:r>
            <a:r>
              <a:rPr lang="en-US" sz="3200" dirty="0" err="1"/>
              <a:t>nama</a:t>
            </a:r>
            <a:r>
              <a:rPr lang="en-US" sz="3200" dirty="0"/>
              <a:t>. </a:t>
            </a:r>
          </a:p>
          <a:p>
            <a:r>
              <a:rPr lang="en-US" sz="3200" dirty="0" err="1"/>
              <a:t>Fungsi</a:t>
            </a:r>
            <a:r>
              <a:rPr lang="en-US" sz="3200" dirty="0"/>
              <a:t> yang </a:t>
            </a:r>
            <a:r>
              <a:rPr lang="en-US" sz="3200" dirty="0" err="1"/>
              <a:t>digunakan</a:t>
            </a:r>
            <a:r>
              <a:rPr lang="en-US" sz="3200" dirty="0"/>
              <a:t> untuk </a:t>
            </a:r>
            <a:r>
              <a:rPr lang="en-US" sz="3200" dirty="0" err="1"/>
              <a:t>membuat</a:t>
            </a:r>
            <a:r>
              <a:rPr lang="en-US" sz="3200" dirty="0"/>
              <a:t> list </a:t>
            </a:r>
            <a:r>
              <a:rPr lang="en-US" sz="3200" dirty="0" err="1"/>
              <a:t>adalah</a:t>
            </a:r>
            <a:r>
              <a:rPr lang="en-US" sz="3200" dirty="0"/>
              <a:t> </a:t>
            </a:r>
            <a:r>
              <a:rPr lang="en-US" sz="3200" i="1" dirty="0"/>
              <a:t>list()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61E71AF-7722-4CA1-99A4-5DA035569C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90" b="-767"/>
          <a:stretch/>
        </p:blipFill>
        <p:spPr>
          <a:xfrm>
            <a:off x="7560193" y="1877688"/>
            <a:ext cx="3737526" cy="621587"/>
          </a:xfrm>
          <a:prstGeom prst="rect">
            <a:avLst/>
          </a:prstGeom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E9073ABF-68C0-453E-8A5E-BB01A6088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725" y="2784780"/>
            <a:ext cx="3354462" cy="220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15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 anchor="ctr">
            <a:normAutofit/>
          </a:bodyPr>
          <a:lstStyle/>
          <a:p>
            <a:r>
              <a:rPr lang="en-US" sz="3200" dirty="0"/>
              <a:t>Matrix </a:t>
            </a:r>
            <a:r>
              <a:rPr lang="en-US" sz="3200" dirty="0" err="1"/>
              <a:t>menyimpan</a:t>
            </a:r>
            <a:r>
              <a:rPr lang="en-US" sz="3200" dirty="0"/>
              <a:t> data dalam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tabel</a:t>
            </a:r>
            <a:r>
              <a:rPr lang="en-US" sz="3200" dirty="0"/>
              <a:t>. </a:t>
            </a:r>
            <a:r>
              <a:rPr lang="en-US" sz="3200" dirty="0" err="1"/>
              <a:t>Namun</a:t>
            </a:r>
            <a:r>
              <a:rPr lang="en-US" sz="3200" dirty="0"/>
              <a:t> data yang </a:t>
            </a:r>
            <a:r>
              <a:rPr lang="en-US" sz="3200" dirty="0" err="1"/>
              <a:t>disimpan</a:t>
            </a:r>
            <a:r>
              <a:rPr lang="en-US" sz="3200" dirty="0"/>
              <a:t> </a:t>
            </a:r>
            <a:r>
              <a:rPr lang="en-US" sz="3200" dirty="0" err="1"/>
              <a:t>harus</a:t>
            </a:r>
            <a:r>
              <a:rPr lang="en-US" sz="3200" dirty="0"/>
              <a:t> </a:t>
            </a:r>
            <a:r>
              <a:rPr lang="en-US" sz="3200" dirty="0" err="1"/>
              <a:t>memiliki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data yang </a:t>
            </a:r>
            <a:r>
              <a:rPr lang="en-US" sz="3200" dirty="0" err="1"/>
              <a:t>sama</a:t>
            </a:r>
            <a:r>
              <a:rPr lang="en-US" sz="3200" dirty="0"/>
              <a:t>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3EFABAF8-5AE4-455C-98AA-C385FB711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69"/>
          <a:stretch/>
        </p:blipFill>
        <p:spPr>
          <a:xfrm>
            <a:off x="7560193" y="2686050"/>
            <a:ext cx="3737526" cy="123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24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Data Frame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7128193" cy="3933645"/>
          </a:xfrm>
        </p:spPr>
        <p:txBody>
          <a:bodyPr anchor="ctr">
            <a:normAutofit/>
          </a:bodyPr>
          <a:lstStyle/>
          <a:p>
            <a:r>
              <a:rPr lang="en-US" sz="3200" dirty="0"/>
              <a:t>Data frame </a:t>
            </a:r>
            <a:r>
              <a:rPr lang="en-US" sz="3200" dirty="0" err="1"/>
              <a:t>biasa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untuk merepresentasikan data dalam </a:t>
            </a:r>
            <a:r>
              <a:rPr lang="en-US" sz="3200" dirty="0" err="1"/>
              <a:t>bentuk</a:t>
            </a:r>
            <a:r>
              <a:rPr lang="en-US" sz="3200" dirty="0"/>
              <a:t> </a:t>
            </a:r>
            <a:r>
              <a:rPr lang="en-US" sz="3200" dirty="0" err="1"/>
              <a:t>tabel</a:t>
            </a:r>
            <a:r>
              <a:rPr lang="en-US" sz="3200" dirty="0"/>
              <a:t> yang </a:t>
            </a:r>
            <a:r>
              <a:rPr lang="en-US" sz="3200" dirty="0" err="1"/>
              <a:t>terdiri</a:t>
            </a:r>
            <a:r>
              <a:rPr lang="en-US" sz="3200" dirty="0"/>
              <a:t> </a:t>
            </a:r>
            <a:r>
              <a:rPr lang="en-US" sz="3200" dirty="0" err="1"/>
              <a:t>dari</a:t>
            </a:r>
            <a:r>
              <a:rPr lang="en-US" sz="3200" dirty="0"/>
              <a:t> </a:t>
            </a:r>
            <a:r>
              <a:rPr lang="en-US" sz="3200" dirty="0" err="1"/>
              <a:t>baris</a:t>
            </a:r>
            <a:r>
              <a:rPr lang="en-US" sz="3200" dirty="0"/>
              <a:t> dan </a:t>
            </a:r>
            <a:r>
              <a:rPr lang="en-US" sz="3200" dirty="0" err="1"/>
              <a:t>kolom</a:t>
            </a:r>
            <a:r>
              <a:rPr lang="en-US" sz="3200" dirty="0"/>
              <a:t>. Data frame </a:t>
            </a:r>
            <a:r>
              <a:rPr lang="en-US" sz="3200" dirty="0" err="1"/>
              <a:t>banyak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untuk dataset yang </a:t>
            </a:r>
            <a:r>
              <a:rPr lang="en-US" sz="3200" dirty="0" err="1"/>
              <a:t>akan</a:t>
            </a:r>
            <a:r>
              <a:rPr lang="en-US" sz="3200" dirty="0"/>
              <a:t> </a:t>
            </a:r>
            <a:r>
              <a:rPr lang="en-US" sz="3200" dirty="0" err="1"/>
              <a:t>diolah</a:t>
            </a:r>
            <a:r>
              <a:rPr lang="en-US" sz="3200" dirty="0"/>
              <a:t> pada R. </a:t>
            </a:r>
          </a:p>
          <a:p>
            <a:r>
              <a:rPr lang="en-US" sz="3200" dirty="0" err="1"/>
              <a:t>Tipe</a:t>
            </a:r>
            <a:r>
              <a:rPr lang="en-US" sz="3200" dirty="0"/>
              <a:t> data untuk </a:t>
            </a:r>
            <a:r>
              <a:rPr lang="en-US" sz="3200" dirty="0" err="1"/>
              <a:t>setiap</a:t>
            </a:r>
            <a:r>
              <a:rPr lang="en-US" sz="3200" dirty="0"/>
              <a:t> </a:t>
            </a:r>
            <a:r>
              <a:rPr lang="en-US" sz="3200" dirty="0" err="1"/>
              <a:t>kolom</a:t>
            </a:r>
            <a:r>
              <a:rPr lang="en-US" sz="3200" dirty="0"/>
              <a:t> pada data frame </a:t>
            </a:r>
            <a:r>
              <a:rPr lang="en-US" sz="3200" dirty="0" err="1"/>
              <a:t>boleh</a:t>
            </a:r>
            <a:r>
              <a:rPr lang="en-US" sz="3200" dirty="0"/>
              <a:t> </a:t>
            </a:r>
            <a:r>
              <a:rPr lang="en-US" sz="3200" dirty="0" err="1"/>
              <a:t>berbeda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C623AA0B-1687-4B13-8C2F-ED17EFC8F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345"/>
          <a:stretch/>
        </p:blipFill>
        <p:spPr>
          <a:xfrm>
            <a:off x="7560192" y="2505811"/>
            <a:ext cx="3737527" cy="184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231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Factor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3226085"/>
            <a:ext cx="6585249" cy="2051466"/>
          </a:xfrm>
        </p:spPr>
        <p:txBody>
          <a:bodyPr anchor="ctr">
            <a:normAutofit fontScale="85000" lnSpcReduction="10000"/>
          </a:bodyPr>
          <a:lstStyle/>
          <a:p>
            <a:r>
              <a:rPr lang="en-US" sz="3200" i="1" dirty="0"/>
              <a:t>Factor</a:t>
            </a:r>
            <a:r>
              <a:rPr lang="en-US" sz="3200" dirty="0"/>
              <a:t>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tipe</a:t>
            </a:r>
            <a:r>
              <a:rPr lang="en-US" sz="3200" dirty="0"/>
              <a:t> data yang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digunakan</a:t>
            </a:r>
            <a:r>
              <a:rPr lang="en-US" sz="3200" dirty="0"/>
              <a:t> untuk </a:t>
            </a:r>
            <a:r>
              <a:rPr lang="en-US" sz="3200" dirty="0" err="1"/>
              <a:t>menimpan</a:t>
            </a:r>
            <a:r>
              <a:rPr lang="en-US" sz="3200" dirty="0"/>
              <a:t> data yang </a:t>
            </a:r>
            <a:r>
              <a:rPr lang="en-US" sz="3200" dirty="0" err="1"/>
              <a:t>bersifat</a:t>
            </a:r>
            <a:r>
              <a:rPr lang="en-US" sz="3200" dirty="0"/>
              <a:t> </a:t>
            </a:r>
            <a:r>
              <a:rPr lang="en-US" sz="3200" dirty="0" err="1"/>
              <a:t>kategorikal</a:t>
            </a:r>
            <a:r>
              <a:rPr lang="en-US" sz="3200" dirty="0"/>
              <a:t> (nominal). Dalam </a:t>
            </a:r>
            <a:r>
              <a:rPr lang="en-US" sz="3200" i="1" dirty="0"/>
              <a:t>factor</a:t>
            </a:r>
            <a:r>
              <a:rPr lang="en-US" sz="3200" dirty="0"/>
              <a:t> </a:t>
            </a:r>
            <a:r>
              <a:rPr lang="en-US" sz="3200" dirty="0" err="1"/>
              <a:t>terdapat</a:t>
            </a:r>
            <a:r>
              <a:rPr lang="en-US" sz="3200" dirty="0"/>
              <a:t> </a:t>
            </a:r>
            <a:r>
              <a:rPr lang="en-US" sz="3200" i="1" dirty="0"/>
              <a:t>level </a:t>
            </a:r>
            <a:r>
              <a:rPr lang="en-US" sz="3200" dirty="0"/>
              <a:t>yang </a:t>
            </a:r>
            <a:r>
              <a:rPr lang="en-US" sz="3200" dirty="0" err="1"/>
              <a:t>merupakan</a:t>
            </a:r>
            <a:r>
              <a:rPr lang="en-US" sz="3200" dirty="0"/>
              <a:t> </a:t>
            </a:r>
            <a:r>
              <a:rPr lang="en-US" sz="3200" dirty="0" err="1"/>
              <a:t>nilai</a:t>
            </a:r>
            <a:r>
              <a:rPr lang="en-US" sz="3200" dirty="0"/>
              <a:t> </a:t>
            </a:r>
            <a:r>
              <a:rPr lang="en-US" sz="3200" dirty="0" err="1"/>
              <a:t>mungkin</a:t>
            </a:r>
            <a:r>
              <a:rPr lang="en-US" sz="3200" dirty="0"/>
              <a:t> </a:t>
            </a:r>
            <a:r>
              <a:rPr lang="en-US" sz="3200" dirty="0" err="1"/>
              <a:t>disimpan</a:t>
            </a:r>
            <a:r>
              <a:rPr lang="en-US" sz="3200" dirty="0"/>
              <a:t> dalam </a:t>
            </a:r>
            <a:r>
              <a:rPr lang="en-US" sz="3200" dirty="0" err="1"/>
              <a:t>suatu</a:t>
            </a:r>
            <a:r>
              <a:rPr lang="en-US" sz="3200" dirty="0"/>
              <a:t> </a:t>
            </a:r>
            <a:r>
              <a:rPr lang="en-US" sz="3200" i="1" dirty="0"/>
              <a:t>factor.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43686" y="1197424"/>
            <a:ext cx="7128193" cy="1695237"/>
          </a:xfrm>
        </p:spPr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C9FFE9AB-9D71-4187-974A-1D171410C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949" y="1604624"/>
            <a:ext cx="6679665" cy="88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285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691</Words>
  <Application>Microsoft Office PowerPoint</Application>
  <PresentationFormat>Layar Lebar</PresentationFormat>
  <Paragraphs>160</Paragraphs>
  <Slides>33</Slides>
  <Notes>33</Notes>
  <HiddenSlides>0</HiddenSlides>
  <MMClips>0</MMClips>
  <ScaleCrop>false</ScaleCrop>
  <HeadingPairs>
    <vt:vector size="6" baseType="variant">
      <vt:variant>
        <vt:lpstr>Font Dipakai</vt:lpstr>
      </vt:variant>
      <vt:variant>
        <vt:i4>4</vt:i4>
      </vt:variant>
      <vt:variant>
        <vt:lpstr>Tema</vt:lpstr>
      </vt:variant>
      <vt:variant>
        <vt:i4>1</vt:i4>
      </vt:variant>
      <vt:variant>
        <vt:lpstr>Judul Slide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Times New Roman</vt:lpstr>
      <vt:lpstr>Tema Office</vt:lpstr>
      <vt:lpstr>TUTORIAL R</vt:lpstr>
      <vt:lpstr>PENGENALAN R</vt:lpstr>
      <vt:lpstr>What is R?</vt:lpstr>
      <vt:lpstr>Object</vt:lpstr>
      <vt:lpstr>Vector</vt:lpstr>
      <vt:lpstr>List</vt:lpstr>
      <vt:lpstr>Matrix</vt:lpstr>
      <vt:lpstr>Data Frame</vt:lpstr>
      <vt:lpstr>Factor</vt:lpstr>
      <vt:lpstr>Load Data</vt:lpstr>
      <vt:lpstr>EKSPOLARASI DATA</vt:lpstr>
      <vt:lpstr>Image SLide</vt:lpstr>
      <vt:lpstr>Data Structure</vt:lpstr>
      <vt:lpstr>Data Dimension</vt:lpstr>
      <vt:lpstr>Head &amp; Tail</vt:lpstr>
      <vt:lpstr>Summary</vt:lpstr>
      <vt:lpstr>Class Distribution</vt:lpstr>
      <vt:lpstr>Correlation</vt:lpstr>
      <vt:lpstr>Standard Deviation</vt:lpstr>
      <vt:lpstr>Image SLide</vt:lpstr>
      <vt:lpstr>Histogram</vt:lpstr>
      <vt:lpstr>Histogram</vt:lpstr>
      <vt:lpstr>Pie Chart</vt:lpstr>
      <vt:lpstr>Density</vt:lpstr>
      <vt:lpstr>Density ++</vt:lpstr>
      <vt:lpstr>Box Plot</vt:lpstr>
      <vt:lpstr>Bar Plot</vt:lpstr>
      <vt:lpstr>Scatter Plot</vt:lpstr>
      <vt:lpstr>Scatter Plot </vt:lpstr>
      <vt:lpstr>Scatter Plot 3D </vt:lpstr>
      <vt:lpstr>Cor Plot</vt:lpstr>
      <vt:lpstr>Heat Map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5216100029@mahasiswa.integra.its.ac.id</dc:creator>
  <cp:lastModifiedBy>MUHAMMAD WILDAN MAULIDANI(557508)</cp:lastModifiedBy>
  <cp:revision>28</cp:revision>
  <dcterms:created xsi:type="dcterms:W3CDTF">2019-09-16T23:48:12Z</dcterms:created>
  <dcterms:modified xsi:type="dcterms:W3CDTF">2019-09-17T10:41:41Z</dcterms:modified>
</cp:coreProperties>
</file>